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51"/>
  </p:notesMasterIdLst>
  <p:handoutMasterIdLst>
    <p:handoutMasterId r:id="rId52"/>
  </p:handoutMasterIdLst>
  <p:sldIdLst>
    <p:sldId id="316" r:id="rId5"/>
    <p:sldId id="340" r:id="rId6"/>
    <p:sldId id="504" r:id="rId7"/>
    <p:sldId id="608" r:id="rId8"/>
    <p:sldId id="609" r:id="rId9"/>
    <p:sldId id="610" r:id="rId10"/>
    <p:sldId id="611" r:id="rId11"/>
    <p:sldId id="612" r:id="rId12"/>
    <p:sldId id="613" r:id="rId13"/>
    <p:sldId id="614" r:id="rId14"/>
    <p:sldId id="615" r:id="rId15"/>
    <p:sldId id="616" r:id="rId16"/>
    <p:sldId id="617" r:id="rId17"/>
    <p:sldId id="618" r:id="rId18"/>
    <p:sldId id="619" r:id="rId19"/>
    <p:sldId id="620" r:id="rId20"/>
    <p:sldId id="621" r:id="rId21"/>
    <p:sldId id="622" r:id="rId22"/>
    <p:sldId id="623" r:id="rId23"/>
    <p:sldId id="624" r:id="rId24"/>
    <p:sldId id="625" r:id="rId25"/>
    <p:sldId id="626" r:id="rId26"/>
    <p:sldId id="631" r:id="rId27"/>
    <p:sldId id="630" r:id="rId28"/>
    <p:sldId id="632" r:id="rId29"/>
    <p:sldId id="627" r:id="rId30"/>
    <p:sldId id="628" r:id="rId31"/>
    <p:sldId id="629" r:id="rId32"/>
    <p:sldId id="633" r:id="rId33"/>
    <p:sldId id="634" r:id="rId34"/>
    <p:sldId id="635" r:id="rId35"/>
    <p:sldId id="636" r:id="rId36"/>
    <p:sldId id="637" r:id="rId37"/>
    <p:sldId id="638" r:id="rId38"/>
    <p:sldId id="639" r:id="rId39"/>
    <p:sldId id="640" r:id="rId40"/>
    <p:sldId id="641" r:id="rId41"/>
    <p:sldId id="642" r:id="rId42"/>
    <p:sldId id="643" r:id="rId43"/>
    <p:sldId id="644" r:id="rId44"/>
    <p:sldId id="645" r:id="rId45"/>
    <p:sldId id="646" r:id="rId46"/>
    <p:sldId id="647" r:id="rId47"/>
    <p:sldId id="648" r:id="rId48"/>
    <p:sldId id="649" r:id="rId49"/>
    <p:sldId id="339" r:id="rId50"/>
  </p:sldIdLst>
  <p:sldSz cx="9144000" cy="6858000" type="screen4x3"/>
  <p:notesSz cx="6858000" cy="9144000"/>
  <p:custDataLst>
    <p:tags r:id="rId5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">
          <p15:clr>
            <a:srgbClr val="A4A3A4"/>
          </p15:clr>
        </p15:guide>
        <p15:guide id="2" orient="horz" pos="4043">
          <p15:clr>
            <a:srgbClr val="A4A3A4"/>
          </p15:clr>
        </p15:guide>
        <p15:guide id="3" orient="horz" pos="2387">
          <p15:clr>
            <a:srgbClr val="A4A3A4"/>
          </p15:clr>
        </p15:guide>
        <p15:guide id="4" orient="horz" pos="4233">
          <p15:clr>
            <a:srgbClr val="A4A3A4"/>
          </p15:clr>
        </p15:guide>
        <p15:guide id="5" orient="horz" pos="924">
          <p15:clr>
            <a:srgbClr val="A4A3A4"/>
          </p15:clr>
        </p15:guide>
        <p15:guide id="6" orient="horz" pos="736">
          <p15:clr>
            <a:srgbClr val="A4A3A4"/>
          </p15:clr>
        </p15:guide>
        <p15:guide id="7" orient="horz" pos="2882">
          <p15:clr>
            <a:srgbClr val="A4A3A4"/>
          </p15:clr>
        </p15:guide>
        <p15:guide id="8" orient="horz" pos="560">
          <p15:clr>
            <a:srgbClr val="A4A3A4"/>
          </p15:clr>
        </p15:guide>
        <p15:guide id="9" pos="2880">
          <p15:clr>
            <a:srgbClr val="A4A3A4"/>
          </p15:clr>
        </p15:guide>
        <p15:guide id="10" pos="280">
          <p15:clr>
            <a:srgbClr val="A4A3A4"/>
          </p15:clr>
        </p15:guide>
        <p15:guide id="11" pos="5501">
          <p15:clr>
            <a:srgbClr val="A4A3A4"/>
          </p15:clr>
        </p15:guide>
        <p15:guide id="12" pos="2824">
          <p15:clr>
            <a:srgbClr val="A4A3A4"/>
          </p15:clr>
        </p15:guide>
        <p15:guide id="13" pos="2936">
          <p15:clr>
            <a:srgbClr val="A4A3A4"/>
          </p15:clr>
        </p15:guide>
        <p15:guide id="14" pos="4172">
          <p15:clr>
            <a:srgbClr val="A4A3A4"/>
          </p15:clr>
        </p15:guide>
        <p15:guide id="15" pos="15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yJ" initials="J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92222"/>
    <a:srgbClr val="00BBEE"/>
    <a:srgbClr val="7F7F7F"/>
    <a:srgbClr val="666666"/>
    <a:srgbClr val="FF0000"/>
    <a:srgbClr val="EDCAED"/>
    <a:srgbClr val="C85FC8"/>
    <a:srgbClr val="722772"/>
    <a:srgbClr val="869E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6" autoAdjust="0"/>
    <p:restoredTop sz="95226" autoAdjust="0"/>
  </p:normalViewPr>
  <p:slideViewPr>
    <p:cSldViewPr snapToObjects="1" showGuides="1">
      <p:cViewPr varScale="1">
        <p:scale>
          <a:sx n="78" d="100"/>
          <a:sy n="78" d="100"/>
        </p:scale>
        <p:origin x="806" y="91"/>
      </p:cViewPr>
      <p:guideLst>
        <p:guide orient="horz" pos="5"/>
        <p:guide orient="horz" pos="4043"/>
        <p:guide orient="horz" pos="2387"/>
        <p:guide orient="horz" pos="4233"/>
        <p:guide orient="horz" pos="924"/>
        <p:guide orient="horz" pos="736"/>
        <p:guide orient="horz" pos="2882"/>
        <p:guide orient="horz" pos="560"/>
        <p:guide pos="2880"/>
        <p:guide pos="280"/>
        <p:guide pos="5501"/>
        <p:guide pos="2824"/>
        <p:guide pos="2936"/>
        <p:guide pos="4172"/>
        <p:guide pos="158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67" d="100"/>
          <a:sy n="67" d="100"/>
        </p:scale>
        <p:origin x="-279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gs" Target="tags/tag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FA3CA-5725-4BA7-A851-72A62AC5A8EE}" type="datetimeFigureOut">
              <a:rPr lang="en-CA" smtClean="0"/>
              <a:pPr/>
              <a:t>2023-10-14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73CA4-7EF9-467F-99BD-6DDCB9451CF6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5470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58700-9FA2-48CE-AC88-D71D45EB490A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BC4E5-2BC1-4F43-85DD-A1B8F74CB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04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Black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wf_photo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8788" y="544531"/>
            <a:ext cx="4811856" cy="1854206"/>
          </a:xfrm>
        </p:spPr>
        <p:txBody>
          <a:bodyPr anchor="b" anchorCtr="0">
            <a:noAutofit/>
          </a:bodyPr>
          <a:lstStyle>
            <a:lvl1pPr marL="0" indent="0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3600" baseline="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Title Slide Headline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5701703" y="2274980"/>
            <a:ext cx="3074395" cy="2060440"/>
            <a:chOff x="5701703" y="682760"/>
            <a:chExt cx="3074395" cy="2060440"/>
          </a:xfrm>
        </p:grpSpPr>
        <p:sp>
          <p:nvSpPr>
            <p:cNvPr id="5" name="Freeform 4"/>
            <p:cNvSpPr/>
            <p:nvPr/>
          </p:nvSpPr>
          <p:spPr>
            <a:xfrm>
              <a:off x="6164291" y="682760"/>
              <a:ext cx="2013677" cy="2060440"/>
            </a:xfrm>
            <a:custGeom>
              <a:avLst/>
              <a:gdLst>
                <a:gd name="connsiteX0" fmla="*/ 0 w 4457700"/>
                <a:gd name="connsiteY0" fmla="*/ 0 h 4552950"/>
                <a:gd name="connsiteX1" fmla="*/ 4457700 w 4457700"/>
                <a:gd name="connsiteY1" fmla="*/ 1828800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24037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16893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62462"/>
                <a:gd name="connsiteY0" fmla="*/ 0 h 4552950"/>
                <a:gd name="connsiteX1" fmla="*/ 4462462 w 4462462"/>
                <a:gd name="connsiteY1" fmla="*/ 1819275 h 4552950"/>
                <a:gd name="connsiteX2" fmla="*/ 4457700 w 4462462"/>
                <a:gd name="connsiteY2" fmla="*/ 2743200 h 4552950"/>
                <a:gd name="connsiteX3" fmla="*/ 0 w 4462462"/>
                <a:gd name="connsiteY3" fmla="*/ 4552950 h 4552950"/>
                <a:gd name="connsiteX4" fmla="*/ 0 w 4462462"/>
                <a:gd name="connsiteY4" fmla="*/ 3543300 h 4552950"/>
                <a:gd name="connsiteX5" fmla="*/ 3282950 w 4462462"/>
                <a:gd name="connsiteY5" fmla="*/ 2286000 h 4552950"/>
                <a:gd name="connsiteX6" fmla="*/ 0 w 4462462"/>
                <a:gd name="connsiteY6" fmla="*/ 1016000 h 4552950"/>
                <a:gd name="connsiteX7" fmla="*/ 0 w 4462462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82950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75807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57713"/>
                <a:gd name="connsiteX1" fmla="*/ 4462462 w 4462921"/>
                <a:gd name="connsiteY1" fmla="*/ 1819275 h 4557713"/>
                <a:gd name="connsiteX2" fmla="*/ 4462463 w 4462921"/>
                <a:gd name="connsiteY2" fmla="*/ 2747962 h 4557713"/>
                <a:gd name="connsiteX3" fmla="*/ 2381 w 4462921"/>
                <a:gd name="connsiteY3" fmla="*/ 4557713 h 4557713"/>
                <a:gd name="connsiteX4" fmla="*/ 0 w 4462921"/>
                <a:gd name="connsiteY4" fmla="*/ 3543300 h 4557713"/>
                <a:gd name="connsiteX5" fmla="*/ 3275807 w 4462921"/>
                <a:gd name="connsiteY5" fmla="*/ 2286000 h 4557713"/>
                <a:gd name="connsiteX6" fmla="*/ 0 w 4462921"/>
                <a:gd name="connsiteY6" fmla="*/ 1016000 h 4557713"/>
                <a:gd name="connsiteX7" fmla="*/ 0 w 4462921"/>
                <a:gd name="connsiteY7" fmla="*/ 0 h 4557713"/>
                <a:gd name="connsiteX0" fmla="*/ 0 w 4462921"/>
                <a:gd name="connsiteY0" fmla="*/ 0 h 4562475"/>
                <a:gd name="connsiteX1" fmla="*/ 4462462 w 4462921"/>
                <a:gd name="connsiteY1" fmla="*/ 1819275 h 4562475"/>
                <a:gd name="connsiteX2" fmla="*/ 4462463 w 4462921"/>
                <a:gd name="connsiteY2" fmla="*/ 2747962 h 4562475"/>
                <a:gd name="connsiteX3" fmla="*/ 2381 w 4462921"/>
                <a:gd name="connsiteY3" fmla="*/ 4562475 h 4562475"/>
                <a:gd name="connsiteX4" fmla="*/ 0 w 4462921"/>
                <a:gd name="connsiteY4" fmla="*/ 3543300 h 4562475"/>
                <a:gd name="connsiteX5" fmla="*/ 3275807 w 4462921"/>
                <a:gd name="connsiteY5" fmla="*/ 2286000 h 4562475"/>
                <a:gd name="connsiteX6" fmla="*/ 0 w 4462921"/>
                <a:gd name="connsiteY6" fmla="*/ 1016000 h 4562475"/>
                <a:gd name="connsiteX7" fmla="*/ 0 w 4462921"/>
                <a:gd name="connsiteY7" fmla="*/ 0 h 4562475"/>
                <a:gd name="connsiteX0" fmla="*/ 2486 w 4465407"/>
                <a:gd name="connsiteY0" fmla="*/ 0 h 4564856"/>
                <a:gd name="connsiteX1" fmla="*/ 4464948 w 4465407"/>
                <a:gd name="connsiteY1" fmla="*/ 1819275 h 4564856"/>
                <a:gd name="connsiteX2" fmla="*/ 4464949 w 4465407"/>
                <a:gd name="connsiteY2" fmla="*/ 2747962 h 4564856"/>
                <a:gd name="connsiteX3" fmla="*/ 105 w 4465407"/>
                <a:gd name="connsiteY3" fmla="*/ 4564856 h 4564856"/>
                <a:gd name="connsiteX4" fmla="*/ 2486 w 4465407"/>
                <a:gd name="connsiteY4" fmla="*/ 3543300 h 4564856"/>
                <a:gd name="connsiteX5" fmla="*/ 3278293 w 4465407"/>
                <a:gd name="connsiteY5" fmla="*/ 2286000 h 4564856"/>
                <a:gd name="connsiteX6" fmla="*/ 2486 w 4465407"/>
                <a:gd name="connsiteY6" fmla="*/ 1016000 h 4564856"/>
                <a:gd name="connsiteX7" fmla="*/ 2486 w 4465407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47962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0343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5106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16000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9275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64129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5066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18079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7262"/>
                <a:gd name="connsiteX1" fmla="*/ 4467527 w 4467986"/>
                <a:gd name="connsiteY1" fmla="*/ 1814537 h 4567262"/>
                <a:gd name="connsiteX2" fmla="*/ 4467529 w 4467986"/>
                <a:gd name="connsiteY2" fmla="*/ 2757512 h 4567262"/>
                <a:gd name="connsiteX3" fmla="*/ 2685 w 4467986"/>
                <a:gd name="connsiteY3" fmla="*/ 4567262 h 4567262"/>
                <a:gd name="connsiteX4" fmla="*/ 2684 w 4467986"/>
                <a:gd name="connsiteY4" fmla="*/ 3548087 h 4567262"/>
                <a:gd name="connsiteX5" fmla="*/ 3266585 w 4467986"/>
                <a:gd name="connsiteY5" fmla="*/ 2290788 h 4567262"/>
                <a:gd name="connsiteX6" fmla="*/ 2533 w 4467986"/>
                <a:gd name="connsiteY6" fmla="*/ 1025551 h 4567262"/>
                <a:gd name="connsiteX7" fmla="*/ 0 w 4467986"/>
                <a:gd name="connsiteY7" fmla="*/ 0 h 4567262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50493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57411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5956" h="4569668">
                  <a:moveTo>
                    <a:pt x="377" y="0"/>
                  </a:moveTo>
                  <a:lnTo>
                    <a:pt x="4465497" y="1816943"/>
                  </a:lnTo>
                  <a:cubicBezTo>
                    <a:pt x="4463910" y="2124918"/>
                    <a:pt x="4467086" y="2451943"/>
                    <a:pt x="4465499" y="2759918"/>
                  </a:cubicBezTo>
                  <a:lnTo>
                    <a:pt x="655" y="4569668"/>
                  </a:lnTo>
                  <a:cubicBezTo>
                    <a:pt x="-139" y="4230737"/>
                    <a:pt x="1448" y="3887042"/>
                    <a:pt x="654" y="3548111"/>
                  </a:cubicBezTo>
                  <a:lnTo>
                    <a:pt x="3257411" y="2293194"/>
                  </a:lnTo>
                  <a:lnTo>
                    <a:pt x="503" y="1027957"/>
                  </a:lnTo>
                  <a:cubicBezTo>
                    <a:pt x="-1186" y="686909"/>
                    <a:pt x="2066" y="341048"/>
                    <a:pt x="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1703" y="1523009"/>
              <a:ext cx="3074395" cy="251999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817" y="6279323"/>
            <a:ext cx="2520922" cy="176078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457200" y="6570921"/>
            <a:ext cx="8686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59320" y="2543510"/>
            <a:ext cx="4811323" cy="1233311"/>
          </a:xfrm>
        </p:spPr>
        <p:txBody>
          <a:bodyPr>
            <a:noAutofit/>
          </a:bodyPr>
          <a:lstStyle>
            <a:lvl1pPr marL="0" indent="0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2400" baseline="0">
                <a:solidFill>
                  <a:schemeClr val="bg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Title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4195377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k153597rk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59082"/>
            <a:ext cx="8228013" cy="605012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pic>
        <p:nvPicPr>
          <p:cNvPr id="9" name="Picture 8" descr="Power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294652" y="170122"/>
            <a:ext cx="1535846" cy="1781155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Light Bulb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315201" y="170122"/>
            <a:ext cx="1388650" cy="2239199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gnify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017943" y="158624"/>
            <a:ext cx="2000897" cy="2006852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peaker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642376" y="195281"/>
            <a:ext cx="2191150" cy="180884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140258517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189368" y="3429000"/>
            <a:ext cx="4114286" cy="3419048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00605056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218677" y="3062745"/>
            <a:ext cx="2447619" cy="3657143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A053798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510986" y="4689478"/>
            <a:ext cx="5485715" cy="2019048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A053797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510986" y="4584716"/>
            <a:ext cx="5485715" cy="212381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l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kd186908sdc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405212" y="3953896"/>
            <a:ext cx="3657143" cy="2733334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k318019rkn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10097"/>
            <a:ext cx="8228013" cy="670326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Image result for microservice logo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2" descr="elastic-logo"/>
          <p:cNvSpPr>
            <a:spLocks noChangeAspect="1" noChangeArrowheads="1"/>
          </p:cNvSpPr>
          <p:nvPr userDrawn="1"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elastic-logo"/>
          <p:cNvSpPr>
            <a:spLocks noChangeAspect="1" noChangeArrowheads="1"/>
          </p:cNvSpPr>
          <p:nvPr userDrawn="1"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AutoShape 6" descr="Image result for Elastic search logo"/>
          <p:cNvSpPr>
            <a:spLocks noChangeAspect="1" noChangeArrowheads="1"/>
          </p:cNvSpPr>
          <p:nvPr userDrawn="1"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400" b="1">
                <a:solidFill>
                  <a:schemeClr val="bg2"/>
                </a:solidFill>
              </a:defRPr>
            </a:lvl1pPr>
            <a:lvl2pPr marL="231775" indent="-231775">
              <a:spcBef>
                <a:spcPts val="624"/>
              </a:spcBef>
              <a:buFont typeface="Arial" pitchFamily="34" charset="0"/>
              <a:buChar char="•"/>
              <a:defRPr/>
            </a:lvl2pPr>
            <a:lvl3pPr marL="457200" indent="-231775">
              <a:buFont typeface="Arial" pitchFamily="34" charset="0"/>
              <a:buChar char="–"/>
              <a:defRPr/>
            </a:lvl3pPr>
            <a:lvl4pPr marL="688975" indent="-225425">
              <a:buFont typeface="Arial" pitchFamily="34" charset="0"/>
              <a:buChar char="•"/>
              <a:defRPr/>
            </a:lvl4pPr>
            <a:lvl5pPr marL="914400" indent="-225425">
              <a:buFont typeface="Arial" pitchFamily="34" charset="0"/>
              <a:buChar char="–"/>
              <a:tabLst/>
              <a:defRPr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4025899" cy="482441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659314" y="1381125"/>
            <a:ext cx="4025899" cy="482441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02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ntent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2" y="1381125"/>
            <a:ext cx="4025898" cy="48244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bg2"/>
                </a:solidFill>
              </a:defRPr>
            </a:lvl1pPr>
            <a:lvl2pPr marL="231775" indent="-231775">
              <a:buFont typeface="Arial" pitchFamily="34" charset="0"/>
              <a:buChar char="•"/>
              <a:defRPr sz="2000"/>
            </a:lvl2pPr>
            <a:lvl3pPr marL="457200" indent="-231775">
              <a:buFont typeface="Arial" pitchFamily="34" charset="0"/>
              <a:buChar char="–"/>
              <a:defRPr sz="1800"/>
            </a:lvl3pPr>
            <a:lvl4pPr marL="688975" indent="-225425">
              <a:buFont typeface="Arial" pitchFamily="34" charset="0"/>
              <a:buChar char="•"/>
              <a:defRPr sz="1600"/>
            </a:lvl4pPr>
            <a:lvl5pPr marL="914400" indent="-225425">
              <a:buFont typeface="Arial" pitchFamily="34" charset="0"/>
              <a:buChar char="–"/>
              <a:tabLst/>
              <a:defRPr sz="14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4660900" y="1381125"/>
            <a:ext cx="4025898" cy="48244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bg2"/>
                </a:solidFill>
              </a:defRPr>
            </a:lvl1pPr>
            <a:lvl2pPr marL="231775" indent="-231775">
              <a:buFont typeface="Arial" pitchFamily="34" charset="0"/>
              <a:buChar char="•"/>
              <a:defRPr sz="2000"/>
            </a:lvl2pPr>
            <a:lvl3pPr marL="457200" indent="-231775">
              <a:buFont typeface="Arial" pitchFamily="34" charset="0"/>
              <a:buChar char="–"/>
              <a:defRPr sz="1800"/>
            </a:lvl3pPr>
            <a:lvl4pPr marL="688975" indent="-225425">
              <a:buFont typeface="Arial" pitchFamily="34" charset="0"/>
              <a:buChar char="•"/>
              <a:defRPr sz="1600"/>
            </a:lvl4pPr>
            <a:lvl5pPr marL="914400" indent="-225425">
              <a:buFont typeface="Arial" pitchFamily="34" charset="0"/>
              <a:buChar char="–"/>
              <a:tabLst/>
              <a:defRPr sz="14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666666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005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293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3583599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59082"/>
            <a:ext cx="8228013" cy="605012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381125"/>
            <a:ext cx="8228012" cy="482441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pic>
        <p:nvPicPr>
          <p:cNvPr id="2" name="Google Shape;13;p2">
            <a:extLst>
              <a:ext uri="{FF2B5EF4-FFF2-40B4-BE49-F238E27FC236}">
                <a16:creationId xmlns:a16="http://schemas.microsoft.com/office/drawing/2014/main" id="{9DA32908-A271-35DF-A05F-D279804556F6}"/>
              </a:ext>
            </a:extLst>
          </p:cNvPr>
          <p:cNvPicPr preferRelativeResize="0"/>
          <p:nvPr userDrawn="1"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772400" y="170122"/>
            <a:ext cx="893896" cy="790460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153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1" r:id="rId10"/>
    <p:sldLayoutId id="2147483657" r:id="rId11"/>
    <p:sldLayoutId id="2147483658" r:id="rId12"/>
    <p:sldLayoutId id="2147483659" r:id="rId13"/>
    <p:sldLayoutId id="2147483663" r:id="rId14"/>
    <p:sldLayoutId id="2147483662" r:id="rId15"/>
    <p:sldLayoutId id="2147483664" r:id="rId16"/>
    <p:sldLayoutId id="2147483665" r:id="rId17"/>
    <p:sldLayoutId id="2147483666" r:id="rId18"/>
    <p:sldLayoutId id="2147483667" r:id="rId19"/>
  </p:sldLayoutIdLst>
  <p:hf hdr="0" ftr="0" dt="0"/>
  <p:txStyles>
    <p:titleStyle>
      <a:lvl1pPr algn="l" defTabSz="914400" rtl="0" eaLnBrk="1" latinLnBrk="0" hangingPunct="1">
        <a:lnSpc>
          <a:spcPts val="2600"/>
        </a:lnSpc>
        <a:spcBef>
          <a:spcPct val="0"/>
        </a:spcBef>
        <a:buNone/>
        <a:defRPr sz="2600" b="1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31775" indent="-231775" algn="l" defTabSz="9144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2600" b="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31775" algn="l" defTabSz="914400" rtl="0" eaLnBrk="1" latinLnBrk="0" hangingPunct="1">
        <a:lnSpc>
          <a:spcPct val="100000"/>
        </a:lnSpc>
        <a:spcBef>
          <a:spcPts val="624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–"/>
        <a:defRPr sz="2400" kern="120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2pPr>
      <a:lvl3pPr marL="688975" indent="-231775" algn="l" defTabSz="914400" rtl="0" eaLnBrk="1" latinLnBrk="0" hangingPunct="1">
        <a:lnSpc>
          <a:spcPct val="100000"/>
        </a:lnSpc>
        <a:spcBef>
          <a:spcPts val="576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20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3pPr>
      <a:lvl4pPr marL="914400" indent="-225425" algn="l" defTabSz="914400" rtl="0" eaLnBrk="1" latinLnBrk="0" hangingPunct="1">
        <a:lnSpc>
          <a:spcPct val="100000"/>
        </a:lnSpc>
        <a:spcBef>
          <a:spcPts val="528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–"/>
        <a:defRPr sz="18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4pPr>
      <a:lvl5pPr marL="1146175" indent="-231775" algn="l" defTabSz="914400" rtl="0" eaLnBrk="1" latinLnBrk="0" hangingPunct="1">
        <a:lnSpc>
          <a:spcPct val="100000"/>
        </a:lnSpc>
        <a:spcBef>
          <a:spcPts val="480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16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jpe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101" y="3264310"/>
            <a:ext cx="3886300" cy="796617"/>
          </a:xfrm>
        </p:spPr>
        <p:txBody>
          <a:bodyPr/>
          <a:lstStyle/>
          <a:p>
            <a:r>
              <a:rPr lang="en-US" dirty="0"/>
              <a:t>Parameswari </a:t>
            </a:r>
            <a:r>
              <a:rPr lang="en-US" dirty="0" err="1"/>
              <a:t>Ettiappan</a:t>
            </a:r>
            <a:endParaRPr lang="en-US" dirty="0"/>
          </a:p>
        </p:txBody>
      </p:sp>
      <p:sp>
        <p:nvSpPr>
          <p:cNvPr id="2" name="AutoShape 2" descr="Image result for ELK stac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2" descr="camunda logoக்கான பட முடிவுகள்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Google Shape;1850;p121">
            <a:extLst>
              <a:ext uri="{FF2B5EF4-FFF2-40B4-BE49-F238E27FC236}">
                <a16:creationId xmlns:a16="http://schemas.microsoft.com/office/drawing/2014/main" id="{FAF2E3A4-E28E-8437-EB0D-756A3BF76577}"/>
              </a:ext>
            </a:extLst>
          </p:cNvPr>
          <p:cNvSpPr txBox="1">
            <a:spLocks/>
          </p:cNvSpPr>
          <p:nvPr/>
        </p:nvSpPr>
        <p:spPr>
          <a:xfrm>
            <a:off x="457200" y="2209799"/>
            <a:ext cx="4563900" cy="587275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buNone/>
              <a:defRPr sz="2600" b="1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IN"/>
              <a:t>Camunda Platform 8</a:t>
            </a:r>
            <a:endParaRPr lang="en-IN" dirty="0"/>
          </a:p>
        </p:txBody>
      </p:sp>
      <p:pic>
        <p:nvPicPr>
          <p:cNvPr id="9" name="Google Shape;12;p2">
            <a:extLst>
              <a:ext uri="{FF2B5EF4-FFF2-40B4-BE49-F238E27FC236}">
                <a16:creationId xmlns:a16="http://schemas.microsoft.com/office/drawing/2014/main" id="{7DF9561C-4B92-9CAC-D7F7-D40A0F8A3FCF}"/>
              </a:ext>
            </a:extLst>
          </p:cNvPr>
          <p:cNvPicPr preferRelativeResize="0"/>
          <p:nvPr/>
        </p:nvPicPr>
        <p:blipFill>
          <a:blip r:embed="rId2">
            <a:alphaModFix/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7100" y="571500"/>
            <a:ext cx="3276700" cy="1181100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2240CB-2B24-5F4F-E728-50B8F759EF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76"/>
          <a:stretch/>
        </p:blipFill>
        <p:spPr>
          <a:xfrm>
            <a:off x="-17206" y="1676400"/>
            <a:ext cx="9161206" cy="463591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36382E0-C378-0FC7-8D8F-55250274D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Customers</a:t>
            </a:r>
          </a:p>
        </p:txBody>
      </p:sp>
    </p:spTree>
    <p:extLst>
      <p:ext uri="{BB962C8B-B14F-4D97-AF65-F5344CB8AC3E}">
        <p14:creationId xmlns:p14="http://schemas.microsoft.com/office/powerpoint/2010/main" val="1631803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032A8-32A0-186E-7190-98CD4CF77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Camunda 8 Architecture</a:t>
            </a:r>
          </a:p>
        </p:txBody>
      </p:sp>
      <p:pic>
        <p:nvPicPr>
          <p:cNvPr id="1026" name="Picture 2" descr="Architecture diagram for Camunda including all the components for SaaS">
            <a:extLst>
              <a:ext uri="{FF2B5EF4-FFF2-40B4-BE49-F238E27FC236}">
                <a16:creationId xmlns:a16="http://schemas.microsoft.com/office/drawing/2014/main" id="{A9C45DED-10A7-4EBC-8D88-26207AB3D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41" y="1371600"/>
            <a:ext cx="8685717" cy="4885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627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5A561-593B-09CC-A865-088D1AD55CD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Horizontal scalability</a:t>
            </a:r>
          </a:p>
          <a:p>
            <a:r>
              <a:rPr lang="en-US" dirty="0"/>
              <a:t>High availability and fault tolerance </a:t>
            </a:r>
          </a:p>
          <a:p>
            <a:r>
              <a:rPr lang="en-IN" dirty="0"/>
              <a:t>Audit trail (History of the Process States)</a:t>
            </a:r>
          </a:p>
          <a:p>
            <a:r>
              <a:rPr lang="en-IN" dirty="0"/>
              <a:t>Reactive publish-subscribe interaction model</a:t>
            </a:r>
          </a:p>
          <a:p>
            <a:r>
              <a:rPr lang="en-IN" dirty="0"/>
              <a:t>Visual processes </a:t>
            </a:r>
            <a:r>
              <a:rPr lang="en-IN" dirty="0" err="1"/>
              <a:t>modeled</a:t>
            </a:r>
            <a:r>
              <a:rPr lang="en-IN" dirty="0"/>
              <a:t> in ISO-standard BPMN 2.0</a:t>
            </a:r>
          </a:p>
          <a:p>
            <a:r>
              <a:rPr lang="en-IN" dirty="0"/>
              <a:t>Language-agnostic client model </a:t>
            </a:r>
          </a:p>
          <a:p>
            <a:r>
              <a:rPr lang="en-IN" dirty="0"/>
              <a:t>Operational ease-of-use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9EFC9C-5574-EE82-0434-E99888C6E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Camunda 8 Core Quality Attributes</a:t>
            </a:r>
          </a:p>
        </p:txBody>
      </p:sp>
    </p:spTree>
    <p:extLst>
      <p:ext uri="{BB962C8B-B14F-4D97-AF65-F5344CB8AC3E}">
        <p14:creationId xmlns:p14="http://schemas.microsoft.com/office/powerpoint/2010/main" val="1810116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FC5418-02F1-94C4-F21E-7D71564C146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No embedded engine in Camunda 8</a:t>
            </a:r>
          </a:p>
          <a:p>
            <a:r>
              <a:rPr lang="en-US" dirty="0"/>
              <a:t>In Camunda 7, you can store different data types, including serialized Java objects.</a:t>
            </a:r>
          </a:p>
          <a:p>
            <a:r>
              <a:rPr lang="en-US" dirty="0"/>
              <a:t>Camunda 8 only allows storage of primary data types or JSON as process variables. </a:t>
            </a:r>
          </a:p>
          <a:p>
            <a:r>
              <a:rPr lang="en-US" dirty="0"/>
              <a:t>This might require some additional data mapping in the code when you set or get process variables.</a:t>
            </a:r>
          </a:p>
          <a:p>
            <a:r>
              <a:rPr lang="en-US" dirty="0"/>
              <a:t>Camunda 7 provides Camunda Spin to ease XML and JSON handling. This is not available with Camunda 8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A1663A-1097-A5FD-2420-29A597937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Pre-migration details</a:t>
            </a:r>
          </a:p>
        </p:txBody>
      </p:sp>
    </p:spTree>
    <p:extLst>
      <p:ext uri="{BB962C8B-B14F-4D97-AF65-F5344CB8AC3E}">
        <p14:creationId xmlns:p14="http://schemas.microsoft.com/office/powerpoint/2010/main" val="3112621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FC5418-02F1-94C4-F21E-7D71564C146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Camunda 7 uses Java Unified Expression Language (JUEL) as the expression language. </a:t>
            </a:r>
          </a:p>
          <a:p>
            <a:r>
              <a:rPr lang="en-US" dirty="0"/>
              <a:t>In the embedded engine scenario, expressions can even read into beans (Java object instances) in the application.</a:t>
            </a:r>
          </a:p>
          <a:p>
            <a:r>
              <a:rPr lang="en-US" dirty="0"/>
              <a:t>Camunda 8 uses Friendly-Enough Expression Language (FEEL) and expressions can only access the process instance data and variables.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A1663A-1097-A5FD-2420-29A597937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Pre-migration details</a:t>
            </a:r>
          </a:p>
        </p:txBody>
      </p:sp>
    </p:spTree>
    <p:extLst>
      <p:ext uri="{BB962C8B-B14F-4D97-AF65-F5344CB8AC3E}">
        <p14:creationId xmlns:p14="http://schemas.microsoft.com/office/powerpoint/2010/main" val="3931447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FC5418-02F1-94C4-F21E-7D71564C146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Through Camunda Connect, Camunda 7 provides an HTTP and a SOAP HTTP Connector. </a:t>
            </a:r>
          </a:p>
          <a:p>
            <a:r>
              <a:rPr lang="en-US" dirty="0"/>
              <a:t>Camunda 8 offers multiple Connectors out-of-the-box.</a:t>
            </a:r>
          </a:p>
          <a:p>
            <a:r>
              <a:rPr lang="en-US" dirty="0"/>
              <a:t>To migrate existing Connectors, consider the following options:</a:t>
            </a:r>
          </a:p>
          <a:p>
            <a:pPr lvl="1"/>
            <a:r>
              <a:rPr lang="en-US" dirty="0"/>
              <a:t>Use the REST protocol Connector to leverage an out-of-the-box Connector.</a:t>
            </a:r>
          </a:p>
          <a:p>
            <a:pPr lvl="1"/>
            <a:r>
              <a:rPr lang="en-US" dirty="0"/>
              <a:t>Create a small bridging layer via custom job workers.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A1663A-1097-A5FD-2420-29A597937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Pre-migration details</a:t>
            </a:r>
          </a:p>
        </p:txBody>
      </p:sp>
    </p:spTree>
    <p:extLst>
      <p:ext uri="{BB962C8B-B14F-4D97-AF65-F5344CB8AC3E}">
        <p14:creationId xmlns:p14="http://schemas.microsoft.com/office/powerpoint/2010/main" val="1284105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FC5418-02F1-94C4-F21E-7D71564C146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 Camunda 7, a frequented architecture to build a process solution (also known as process applications) is composed out of:</a:t>
            </a:r>
          </a:p>
          <a:p>
            <a:pPr lvl="1"/>
            <a:r>
              <a:rPr lang="en-US" dirty="0"/>
              <a:t>Java</a:t>
            </a:r>
          </a:p>
          <a:p>
            <a:pPr lvl="1"/>
            <a:r>
              <a:rPr lang="en-US" dirty="0"/>
              <a:t>Spring Boot</a:t>
            </a:r>
          </a:p>
          <a:p>
            <a:pPr lvl="1"/>
            <a:r>
              <a:rPr lang="en-US" dirty="0"/>
              <a:t>Camunda Spring Boot Starter with embedded engine</a:t>
            </a:r>
          </a:p>
          <a:p>
            <a:pPr lvl="1"/>
            <a:r>
              <a:rPr lang="en-US" dirty="0"/>
              <a:t>Glue code implemented in Java delegates (being Spring beans)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A1663A-1097-A5FD-2420-29A597937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Pre-migration details</a:t>
            </a:r>
          </a:p>
        </p:txBody>
      </p:sp>
    </p:spTree>
    <p:extLst>
      <p:ext uri="{BB962C8B-B14F-4D97-AF65-F5344CB8AC3E}">
        <p14:creationId xmlns:p14="http://schemas.microsoft.com/office/powerpoint/2010/main" val="1745281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FC5418-02F1-94C4-F21E-7D71564C146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 Camunda 8, a comparable process solution would look like the righthand side of the picture and leverage:</a:t>
            </a:r>
          </a:p>
          <a:p>
            <a:pPr lvl="1"/>
            <a:r>
              <a:rPr lang="en-US" dirty="0"/>
              <a:t>Java</a:t>
            </a:r>
          </a:p>
          <a:p>
            <a:pPr lvl="1"/>
            <a:r>
              <a:rPr lang="en-US" dirty="0"/>
              <a:t>Spring Boot</a:t>
            </a:r>
          </a:p>
          <a:p>
            <a:pPr lvl="1"/>
            <a:r>
              <a:rPr lang="en-US" dirty="0"/>
              <a:t>Spring </a:t>
            </a:r>
            <a:r>
              <a:rPr lang="en-US" dirty="0" err="1"/>
              <a:t>Zeebe</a:t>
            </a:r>
            <a:r>
              <a:rPr lang="en-US" dirty="0"/>
              <a:t> Starter (embedding the </a:t>
            </a:r>
            <a:r>
              <a:rPr lang="en-US" dirty="0" err="1"/>
              <a:t>Zeebe</a:t>
            </a:r>
            <a:r>
              <a:rPr lang="en-US" dirty="0"/>
              <a:t> client)</a:t>
            </a:r>
          </a:p>
          <a:p>
            <a:pPr lvl="1"/>
            <a:r>
              <a:rPr lang="en-US" dirty="0"/>
              <a:t>Glue code implemented as workers (being Spring beans)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A1663A-1097-A5FD-2420-29A597937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Pre-migration details</a:t>
            </a:r>
          </a:p>
        </p:txBody>
      </p:sp>
    </p:spTree>
    <p:extLst>
      <p:ext uri="{BB962C8B-B14F-4D97-AF65-F5344CB8AC3E}">
        <p14:creationId xmlns:p14="http://schemas.microsoft.com/office/powerpoint/2010/main" val="3417385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A1663A-1097-A5FD-2420-29A597937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Pre-migration details</a:t>
            </a:r>
          </a:p>
        </p:txBody>
      </p:sp>
      <p:pic>
        <p:nvPicPr>
          <p:cNvPr id="2050" name="Picture 2" descr="spring boot">
            <a:extLst>
              <a:ext uri="{FF2B5EF4-FFF2-40B4-BE49-F238E27FC236}">
                <a16:creationId xmlns:a16="http://schemas.microsoft.com/office/drawing/2014/main" id="{80446C9D-C4E6-48E9-FFA6-840BD3370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9144000" cy="482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171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A1663A-1097-A5FD-2420-29A597937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Pre-migration details</a:t>
            </a:r>
          </a:p>
        </p:txBody>
      </p:sp>
      <p:pic>
        <p:nvPicPr>
          <p:cNvPr id="3074" name="Picture 2" descr="Camunda 7 vs Camunda 8 Deployment View">
            <a:extLst>
              <a:ext uri="{FF2B5EF4-FFF2-40B4-BE49-F238E27FC236}">
                <a16:creationId xmlns:a16="http://schemas.microsoft.com/office/drawing/2014/main" id="{6C05637F-25AA-510A-46C4-FCDD254CE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0" y="1371600"/>
            <a:ext cx="9144000" cy="501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988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Goals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36329D2-2BDD-F683-58B0-7BE4A1BF7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35" y="1676400"/>
            <a:ext cx="9144000" cy="381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609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A1663A-1097-A5FD-2420-29A597937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Pre-migration details</a:t>
            </a:r>
          </a:p>
        </p:txBody>
      </p:sp>
      <p:pic>
        <p:nvPicPr>
          <p:cNvPr id="4100" name="Picture 4" descr="container-managed">
            <a:extLst>
              <a:ext uri="{FF2B5EF4-FFF2-40B4-BE49-F238E27FC236}">
                <a16:creationId xmlns:a16="http://schemas.microsoft.com/office/drawing/2014/main" id="{33802AC5-DD42-F2C2-771C-1B08BC943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4246"/>
            <a:ext cx="9081539" cy="444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132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A1663A-1097-A5FD-2420-29A597937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Pre-migration details</a:t>
            </a:r>
          </a:p>
        </p:txBody>
      </p:sp>
      <p:pic>
        <p:nvPicPr>
          <p:cNvPr id="5122" name="Picture 2" descr="polygot architecture">
            <a:extLst>
              <a:ext uri="{FF2B5EF4-FFF2-40B4-BE49-F238E27FC236}">
                <a16:creationId xmlns:a16="http://schemas.microsoft.com/office/drawing/2014/main" id="{CEFEF626-CA59-EBF2-529E-87086147B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6400"/>
            <a:ext cx="9144000" cy="479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A542CC-E468-EA13-8BE4-553BA0D093E3}"/>
              </a:ext>
            </a:extLst>
          </p:cNvPr>
          <p:cNvSpPr txBox="1"/>
          <p:nvPr/>
        </p:nvSpPr>
        <p:spPr>
          <a:xfrm>
            <a:off x="3708302" y="1371600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C# and Nodejs</a:t>
            </a:r>
          </a:p>
        </p:txBody>
      </p:sp>
    </p:spTree>
    <p:extLst>
      <p:ext uri="{BB962C8B-B14F-4D97-AF65-F5344CB8AC3E}">
        <p14:creationId xmlns:p14="http://schemas.microsoft.com/office/powerpoint/2010/main" val="4082335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6A4D274D-4599-FAB0-6B65-E946C4D6A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89" y="-44245"/>
            <a:ext cx="9350377" cy="690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886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5313D1-0355-573B-8E32-D646B68B8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59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50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9F80F6-1029-B6F4-0119-DAEC459A3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24000"/>
            <a:ext cx="9144729" cy="4191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E7C968-9A98-CBFD-7049-27D0D14A4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Appian vs Camunda</a:t>
            </a:r>
          </a:p>
        </p:txBody>
      </p:sp>
    </p:spTree>
    <p:extLst>
      <p:ext uri="{BB962C8B-B14F-4D97-AF65-F5344CB8AC3E}">
        <p14:creationId xmlns:p14="http://schemas.microsoft.com/office/powerpoint/2010/main" val="3439610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F9FB8D-6D61-39F3-72B3-5BDEE8224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9320"/>
            <a:ext cx="9144000" cy="40632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3A3FF19-7178-7593-B618-97C6DF5EA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Appian vs Camunda</a:t>
            </a:r>
          </a:p>
        </p:txBody>
      </p:sp>
    </p:spTree>
    <p:extLst>
      <p:ext uri="{BB962C8B-B14F-4D97-AF65-F5344CB8AC3E}">
        <p14:creationId xmlns:p14="http://schemas.microsoft.com/office/powerpoint/2010/main" val="2254018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2A9FB2-2D82-D232-EF9C-C6869A41F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" y="1143000"/>
            <a:ext cx="9144000" cy="50646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6CFE53-4624-F3D1-2573-DD011A4BA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Appian vs Camunda</a:t>
            </a:r>
          </a:p>
        </p:txBody>
      </p:sp>
    </p:spTree>
    <p:extLst>
      <p:ext uri="{BB962C8B-B14F-4D97-AF65-F5344CB8AC3E}">
        <p14:creationId xmlns:p14="http://schemas.microsoft.com/office/powerpoint/2010/main" val="1348472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3B3D38-A3FA-98BA-21B0-9AA2DECEE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555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B1592-7C75-5B01-6464-7E5B0A4E2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Appian vs Camunda</a:t>
            </a:r>
          </a:p>
        </p:txBody>
      </p:sp>
    </p:spTree>
    <p:extLst>
      <p:ext uri="{BB962C8B-B14F-4D97-AF65-F5344CB8AC3E}">
        <p14:creationId xmlns:p14="http://schemas.microsoft.com/office/powerpoint/2010/main" val="20138207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B8F99C-5C81-C625-188E-AA41C6A7E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5" y="1828800"/>
            <a:ext cx="9063209" cy="34672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F79F4D-6DAB-9B1C-6EBD-554DBF731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Appian vs Camunda</a:t>
            </a:r>
          </a:p>
        </p:txBody>
      </p:sp>
    </p:spTree>
    <p:extLst>
      <p:ext uri="{BB962C8B-B14F-4D97-AF65-F5344CB8AC3E}">
        <p14:creationId xmlns:p14="http://schemas.microsoft.com/office/powerpoint/2010/main" val="22412960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60C623-7124-744D-AE0A-CB33E9271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452667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02B306C-FA2C-1A97-D4AA-59CD1E738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Appian vs Camunda</a:t>
            </a:r>
          </a:p>
        </p:txBody>
      </p:sp>
    </p:spTree>
    <p:extLst>
      <p:ext uri="{BB962C8B-B14F-4D97-AF65-F5344CB8AC3E}">
        <p14:creationId xmlns:p14="http://schemas.microsoft.com/office/powerpoint/2010/main" val="3761442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58E079-AE0C-4561-AFD1-C7C348CF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Business Process Management Platforms</a:t>
            </a:r>
          </a:p>
        </p:txBody>
      </p:sp>
      <p:pic>
        <p:nvPicPr>
          <p:cNvPr id="7172" name="Picture 4" descr="Comindware in Business Process Management Platforms">
            <a:extLst>
              <a:ext uri="{FF2B5EF4-FFF2-40B4-BE49-F238E27FC236}">
                <a16:creationId xmlns:a16="http://schemas.microsoft.com/office/drawing/2014/main" id="{922C9478-2B28-4EE0-99B0-675EF800B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35" y="1752601"/>
            <a:ext cx="2739365" cy="39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Nintex in Business Process Management Platforms">
            <a:extLst>
              <a:ext uri="{FF2B5EF4-FFF2-40B4-BE49-F238E27FC236}">
                <a16:creationId xmlns:a16="http://schemas.microsoft.com/office/drawing/2014/main" id="{B1025050-5C72-46A6-AB99-4007345FB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643448"/>
            <a:ext cx="3125038" cy="91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Appian in Business Process Management Platforms">
            <a:extLst>
              <a:ext uri="{FF2B5EF4-FFF2-40B4-BE49-F238E27FC236}">
                <a16:creationId xmlns:a16="http://schemas.microsoft.com/office/drawing/2014/main" id="{34EE817C-4188-4183-BB17-A190CA291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37686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Oracle in Business Process Management Platforms">
            <a:extLst>
              <a:ext uri="{FF2B5EF4-FFF2-40B4-BE49-F238E27FC236}">
                <a16:creationId xmlns:a16="http://schemas.microsoft.com/office/drawing/2014/main" id="{E8B3C4EA-4EB7-487D-93AF-C6CAD4DE8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964" y="1752601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Software AG in Business Process Management Platforms">
            <a:extLst>
              <a:ext uri="{FF2B5EF4-FFF2-40B4-BE49-F238E27FC236}">
                <a16:creationId xmlns:a16="http://schemas.microsoft.com/office/drawing/2014/main" id="{285287D7-2AAD-4EF1-969B-8603733A3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695605"/>
            <a:ext cx="27051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IBM in Business Process Management Platforms">
            <a:extLst>
              <a:ext uri="{FF2B5EF4-FFF2-40B4-BE49-F238E27FC236}">
                <a16:creationId xmlns:a16="http://schemas.microsoft.com/office/drawing/2014/main" id="{ADEC9913-200C-4E30-9E5F-4B94DFDD2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463" y="4760716"/>
            <a:ext cx="142875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8CF346-74D5-413A-9752-089B950C22DE}"/>
              </a:ext>
            </a:extLst>
          </p:cNvPr>
          <p:cNvSpPr txBox="1"/>
          <p:nvPr/>
        </p:nvSpPr>
        <p:spPr>
          <a:xfrm>
            <a:off x="2209800" y="5334000"/>
            <a:ext cx="2467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Cloud Pak Automation</a:t>
            </a:r>
          </a:p>
        </p:txBody>
      </p:sp>
      <p:pic>
        <p:nvPicPr>
          <p:cNvPr id="7184" name="Picture 16" descr="ProcessMaker in Business Process Management Platforms">
            <a:extLst>
              <a:ext uri="{FF2B5EF4-FFF2-40B4-BE49-F238E27FC236}">
                <a16:creationId xmlns:a16="http://schemas.microsoft.com/office/drawing/2014/main" id="{2F43962B-0E3E-4302-894B-BEABA2A5C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5674757"/>
            <a:ext cx="108585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ProcessMaker in Business Process Management Platforms">
            <a:extLst>
              <a:ext uri="{FF2B5EF4-FFF2-40B4-BE49-F238E27FC236}">
                <a16:creationId xmlns:a16="http://schemas.microsoft.com/office/drawing/2014/main" id="{DF0CE186-B2C6-4CD4-8D05-2899481FC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395" y="2143450"/>
            <a:ext cx="1155037" cy="130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 descr="Bizagi in Business Process Management Platforms">
            <a:extLst>
              <a:ext uri="{FF2B5EF4-FFF2-40B4-BE49-F238E27FC236}">
                <a16:creationId xmlns:a16="http://schemas.microsoft.com/office/drawing/2014/main" id="{66EA4AF7-AFF4-4A67-8F2E-6CA6F365C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788" y="3837686"/>
            <a:ext cx="166687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977A00-D39C-4D2C-AFD4-94DFF63B8BA8}"/>
              </a:ext>
            </a:extLst>
          </p:cNvPr>
          <p:cNvSpPr txBox="1"/>
          <p:nvPr/>
        </p:nvSpPr>
        <p:spPr>
          <a:xfrm>
            <a:off x="5483414" y="542252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Bizagi</a:t>
            </a:r>
          </a:p>
        </p:txBody>
      </p:sp>
      <p:pic>
        <p:nvPicPr>
          <p:cNvPr id="7190" name="Picture 22" descr="XpertRule Software in Business Process Management Platforms">
            <a:extLst>
              <a:ext uri="{FF2B5EF4-FFF2-40B4-BE49-F238E27FC236}">
                <a16:creationId xmlns:a16="http://schemas.microsoft.com/office/drawing/2014/main" id="{F956C331-1C18-49DD-9C74-C148DE7A8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914" y="3855588"/>
            <a:ext cx="1353386" cy="135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4" name="Picture 26" descr="Bonitasoft in Business Process Management Platforms">
            <a:extLst>
              <a:ext uri="{FF2B5EF4-FFF2-40B4-BE49-F238E27FC236}">
                <a16:creationId xmlns:a16="http://schemas.microsoft.com/office/drawing/2014/main" id="{81F761F3-4F88-4CAD-9C69-99C2C96FB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5956124"/>
            <a:ext cx="2555887" cy="80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6" name="Picture 28" descr="BizFlow in Business Process Management Platforms">
            <a:extLst>
              <a:ext uri="{FF2B5EF4-FFF2-40B4-BE49-F238E27FC236}">
                <a16:creationId xmlns:a16="http://schemas.microsoft.com/office/drawing/2014/main" id="{74B413FF-00E3-442A-83B1-A3ED7CDC9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212" y="5996415"/>
            <a:ext cx="14287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8" name="Picture 30" descr="OpenText in Business Process Management Platforms">
            <a:extLst>
              <a:ext uri="{FF2B5EF4-FFF2-40B4-BE49-F238E27FC236}">
                <a16:creationId xmlns:a16="http://schemas.microsoft.com/office/drawing/2014/main" id="{CB669860-E2CB-4E84-975E-AB5251A85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821" y="1261644"/>
            <a:ext cx="1704543" cy="94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111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1960D0-54D3-D23C-731E-8D1B4851D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03251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8742B3B-C9F8-4A8E-65C6-F6BD3EAFD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Appian vs Camunda</a:t>
            </a:r>
          </a:p>
        </p:txBody>
      </p:sp>
    </p:spTree>
    <p:extLst>
      <p:ext uri="{BB962C8B-B14F-4D97-AF65-F5344CB8AC3E}">
        <p14:creationId xmlns:p14="http://schemas.microsoft.com/office/powerpoint/2010/main" val="32613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075133-6A87-18DB-7274-1483331C6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9325"/>
            <a:ext cx="9144000" cy="275867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02A9D79-4A48-FB3C-F301-F92B1259F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Appian vs Camunda</a:t>
            </a:r>
          </a:p>
        </p:txBody>
      </p:sp>
    </p:spTree>
    <p:extLst>
      <p:ext uri="{BB962C8B-B14F-4D97-AF65-F5344CB8AC3E}">
        <p14:creationId xmlns:p14="http://schemas.microsoft.com/office/powerpoint/2010/main" val="2989512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5D1641-30C1-B0B1-88F0-83A163E1CD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88"/>
          <a:stretch/>
        </p:blipFill>
        <p:spPr>
          <a:xfrm>
            <a:off x="67793" y="1295400"/>
            <a:ext cx="9076207" cy="375699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EEBB740-ACFD-655D-D13C-17F6C53EB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Appian vs Camunda</a:t>
            </a:r>
          </a:p>
        </p:txBody>
      </p:sp>
    </p:spTree>
    <p:extLst>
      <p:ext uri="{BB962C8B-B14F-4D97-AF65-F5344CB8AC3E}">
        <p14:creationId xmlns:p14="http://schemas.microsoft.com/office/powerpoint/2010/main" val="20836170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2350E5-B6F3-4DE0-0EFD-C571AD7BC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74" y="1295400"/>
            <a:ext cx="9134168" cy="397036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FC4F249-8154-6C09-1144-5BD7C858C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Appian vs Camunda</a:t>
            </a:r>
          </a:p>
        </p:txBody>
      </p:sp>
    </p:spTree>
    <p:extLst>
      <p:ext uri="{BB962C8B-B14F-4D97-AF65-F5344CB8AC3E}">
        <p14:creationId xmlns:p14="http://schemas.microsoft.com/office/powerpoint/2010/main" val="34822852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C4F249-8154-6C09-1144-5BD7C858C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Appian vs Camunda - Cons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A04D0A-C90E-7FBD-F136-C547795A8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9144000" cy="577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932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C4F249-8154-6C09-1144-5BD7C858C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Appian vs Camunda - Cons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0B962A-B29F-3D4F-39A1-C6C68709D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" y="1447800"/>
            <a:ext cx="9131710" cy="437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236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1D9262-D376-E667-2736-98D412B571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90"/>
          <a:stretch/>
        </p:blipFill>
        <p:spPr>
          <a:xfrm>
            <a:off x="0" y="1828800"/>
            <a:ext cx="9144000" cy="352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02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EC7865-8E79-463F-A447-43272E2F3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" y="1584800"/>
            <a:ext cx="9137172" cy="36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049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B88C69-C11D-D88D-1063-D4FFC521B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5557"/>
            <a:ext cx="9144000" cy="492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015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D12B2-AB4B-D18A-98D1-A356A19B1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44DBB-C2BB-7F9D-301D-A970C394645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1514475"/>
          </a:xfrm>
        </p:spPr>
        <p:txBody>
          <a:bodyPr/>
          <a:lstStyle/>
          <a:p>
            <a:r>
              <a:rPr lang="en-US" dirty="0"/>
              <a:t>A cluster is a provided group of nodes that run Camunda 8. </a:t>
            </a:r>
          </a:p>
          <a:p>
            <a:r>
              <a:rPr lang="en-US" dirty="0"/>
              <a:t>By default, Camunda 8 clusters are production-ready.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DC1B08-A66B-024D-BE04-D46F73E14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971799"/>
            <a:ext cx="7924800" cy="351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07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B0BDEF-D6AE-5FC5-1F77-13A2EE089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About Camunda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1013CF-15A8-2784-3893-53F575DF8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" y="1676400"/>
            <a:ext cx="9144000" cy="399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81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FC0F44-9A14-AAB9-6E02-D24E7A0A2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BPMN 2.0</a:t>
            </a:r>
          </a:p>
        </p:txBody>
      </p:sp>
      <p:pic>
        <p:nvPicPr>
          <p:cNvPr id="1026" name="Picture 2" descr="process-sequence">
            <a:extLst>
              <a:ext uri="{FF2B5EF4-FFF2-40B4-BE49-F238E27FC236}">
                <a16:creationId xmlns:a16="http://schemas.microsoft.com/office/drawing/2014/main" id="{C4F1BC59-B252-4CE1-7AB9-679405874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35" y="2667000"/>
            <a:ext cx="8488017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1764FB-E2A1-994D-CC2D-2C4A0A75F296}"/>
              </a:ext>
            </a:extLst>
          </p:cNvPr>
          <p:cNvSpPr txBox="1"/>
          <p:nvPr/>
        </p:nvSpPr>
        <p:spPr>
          <a:xfrm>
            <a:off x="3409643" y="1720645"/>
            <a:ext cx="259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Sequences</a:t>
            </a:r>
          </a:p>
        </p:txBody>
      </p:sp>
    </p:spTree>
    <p:extLst>
      <p:ext uri="{BB962C8B-B14F-4D97-AF65-F5344CB8AC3E}">
        <p14:creationId xmlns:p14="http://schemas.microsoft.com/office/powerpoint/2010/main" val="24669567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FC0F44-9A14-AAB9-6E02-D24E7A0A2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BPMN 2.0</a:t>
            </a:r>
          </a:p>
        </p:txBody>
      </p:sp>
      <p:pic>
        <p:nvPicPr>
          <p:cNvPr id="2050" name="Picture 2" descr="data-flow">
            <a:extLst>
              <a:ext uri="{FF2B5EF4-FFF2-40B4-BE49-F238E27FC236}">
                <a16:creationId xmlns:a16="http://schemas.microsoft.com/office/drawing/2014/main" id="{7189EF4B-90B9-455E-D53F-183FF2896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7400"/>
            <a:ext cx="7723909" cy="404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4AB5DA-DB7A-9EF1-3E47-6F6197B2BC89}"/>
              </a:ext>
            </a:extLst>
          </p:cNvPr>
          <p:cNvSpPr txBox="1"/>
          <p:nvPr/>
        </p:nvSpPr>
        <p:spPr>
          <a:xfrm>
            <a:off x="3276600" y="1355715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/>
              <a:t>Data flow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7287690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FC0F44-9A14-AAB9-6E02-D24E7A0A2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BPMN 2.0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83FE2D-7E9A-9C41-C3A1-DD0AA5E20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61" y="1447800"/>
            <a:ext cx="8733277" cy="47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90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FC0F44-9A14-AAB9-6E02-D24E7A0A2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BPMN 2.0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555088-4E26-6EFE-3104-B054AD303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02" y="2057400"/>
            <a:ext cx="8481795" cy="249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2570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FC0F44-9A14-AAB9-6E02-D24E7A0A2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BPMN 2.0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ED84F-9ABB-FBD0-DFB4-4AFEB2C2B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06" y="1447800"/>
            <a:ext cx="7884094" cy="48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647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7427A7-8F84-297E-22B8-858FC5EF076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job has the following properties:</a:t>
            </a:r>
          </a:p>
          <a:p>
            <a:pPr lvl="1"/>
            <a:r>
              <a:rPr lang="en-US" dirty="0"/>
              <a:t>Type: Describes the work item and is defined in each task in the process. The type is referenced by workers to request the jobs they can perform.</a:t>
            </a:r>
          </a:p>
          <a:p>
            <a:pPr lvl="1"/>
            <a:r>
              <a:rPr lang="en-US" dirty="0"/>
              <a:t>Custom headers: Additional static metadata that is defined in the process. Custom headers are used to configure reusable job workers (e.g. a notify Slack worker might read out the Slack channel from its header.)</a:t>
            </a:r>
          </a:p>
          <a:p>
            <a:pPr lvl="1"/>
            <a:r>
              <a:rPr lang="en-US" dirty="0"/>
              <a:t>Key: Unique key to identify a job. The key is used to hand in the results of a job execution, or to report failures during job execution.</a:t>
            </a:r>
          </a:p>
          <a:p>
            <a:pPr lvl="1"/>
            <a:r>
              <a:rPr lang="en-US" dirty="0"/>
              <a:t>Variables: The contextual/business data of the process instance required by the worker to do its work.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29E9B4-1495-CBB1-5BA4-C3020A5E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Job Workers</a:t>
            </a:r>
          </a:p>
        </p:txBody>
      </p:sp>
    </p:spTree>
    <p:extLst>
      <p:ext uri="{BB962C8B-B14F-4D97-AF65-F5344CB8AC3E}">
        <p14:creationId xmlns:p14="http://schemas.microsoft.com/office/powerpoint/2010/main" val="34731012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1447D6-DA1D-3D64-2AA3-977350D5D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Common Camunda Uses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0F9D11-E831-37BD-C9FB-1D46A0F24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9144000" cy="399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56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B81D0C-9466-25B3-136B-31C181C2A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6290"/>
            <a:ext cx="9144000" cy="562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443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00FA01-19C1-798E-2AF5-B5F0568A4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290" y="152400"/>
            <a:ext cx="91440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9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89E533-36BC-991F-8BA5-A30F2B751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497" y="152400"/>
            <a:ext cx="91440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572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C87D53-014D-FB93-5F8D-56664A6BE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3" y="1116129"/>
            <a:ext cx="9109587" cy="482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057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1"/>
</p:tagLst>
</file>

<file path=ppt/theme/theme1.xml><?xml version="1.0" encoding="utf-8"?>
<a:theme xmlns:a="http://schemas.openxmlformats.org/drawingml/2006/main" name="Pencils_02_2012">
  <a:themeElements>
    <a:clrScheme name="SWF Template">
      <a:dk1>
        <a:srgbClr val="000000"/>
      </a:dk1>
      <a:lt1>
        <a:sysClr val="window" lastClr="FFFFFF"/>
      </a:lt1>
      <a:dk2>
        <a:srgbClr val="002266"/>
      </a:dk2>
      <a:lt2>
        <a:srgbClr val="BBBB00"/>
      </a:lt2>
      <a:accent1>
        <a:srgbClr val="00BBEE"/>
      </a:accent1>
      <a:accent2>
        <a:srgbClr val="FF9900"/>
      </a:accent2>
      <a:accent3>
        <a:srgbClr val="BBBB00"/>
      </a:accent3>
      <a:accent4>
        <a:srgbClr val="002266"/>
      </a:accent4>
      <a:accent5>
        <a:srgbClr val="DD4411"/>
      </a:accent5>
      <a:accent6>
        <a:srgbClr val="E1DD00"/>
      </a:accent6>
      <a:hlink>
        <a:srgbClr val="FF9900"/>
      </a:hlink>
      <a:folHlink>
        <a:srgbClr val="002266"/>
      </a:folHlink>
    </a:clrScheme>
    <a:fontScheme name="Accen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04DE32136F4D4F8B91DE44C434FF89" ma:contentTypeVersion="0" ma:contentTypeDescription="Create a new document." ma:contentTypeScope="" ma:versionID="51781ce6f9edcc76a54a87506d8d88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1C72F5-E8DF-4294-BFF4-1725915F86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514F291-B47C-48A1-B199-EBD0A7B4E780}">
  <ds:schemaRefs>
    <ds:schemaRef ds:uri="http://schemas.microsoft.com/office/infopath/2007/PartnerControls"/>
    <ds:schemaRef ds:uri="http://purl.org/dc/elements/1.1/"/>
    <ds:schemaRef ds:uri="http://purl.org/dc/terms/"/>
    <ds:schemaRef ds:uri="http://schemas.microsoft.com/office/2006/documentManagement/types"/>
    <ds:schemaRef ds:uri="http://purl.org/dc/dcmitype/"/>
    <ds:schemaRef ds:uri="http://www.w3.org/XML/1998/namespace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69A6220E-5020-4ACE-A33D-0A412E4F470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Pencils_02_2012</Template>
  <TotalTime>17322</TotalTime>
  <Words>561</Words>
  <Application>Microsoft Office PowerPoint</Application>
  <PresentationFormat>On-screen Show (4:3)</PresentationFormat>
  <Paragraphs>80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9" baseType="lpstr">
      <vt:lpstr>Arial</vt:lpstr>
      <vt:lpstr>Calibri</vt:lpstr>
      <vt:lpstr>Pencils_02_2012</vt:lpstr>
      <vt:lpstr>PowerPoint Presentation</vt:lpstr>
      <vt:lpstr>Goals</vt:lpstr>
      <vt:lpstr>Business Process Management Platforms</vt:lpstr>
      <vt:lpstr>About Camunda</vt:lpstr>
      <vt:lpstr>Common Camunda Uses </vt:lpstr>
      <vt:lpstr>PowerPoint Presentation</vt:lpstr>
      <vt:lpstr>PowerPoint Presentation</vt:lpstr>
      <vt:lpstr>PowerPoint Presentation</vt:lpstr>
      <vt:lpstr>PowerPoint Presentation</vt:lpstr>
      <vt:lpstr>Customers</vt:lpstr>
      <vt:lpstr>Camunda 8 Architecture</vt:lpstr>
      <vt:lpstr>Camunda 8 Core Quality Attributes</vt:lpstr>
      <vt:lpstr>Pre-migration details</vt:lpstr>
      <vt:lpstr>Pre-migration details</vt:lpstr>
      <vt:lpstr>Pre-migration details</vt:lpstr>
      <vt:lpstr>Pre-migration details</vt:lpstr>
      <vt:lpstr>Pre-migration details</vt:lpstr>
      <vt:lpstr>Pre-migration details</vt:lpstr>
      <vt:lpstr>Pre-migration details</vt:lpstr>
      <vt:lpstr>Pre-migration details</vt:lpstr>
      <vt:lpstr>Pre-migration details</vt:lpstr>
      <vt:lpstr>PowerPoint Presentation</vt:lpstr>
      <vt:lpstr>PowerPoint Presentation</vt:lpstr>
      <vt:lpstr>Appian vs Camunda</vt:lpstr>
      <vt:lpstr>Appian vs Camunda</vt:lpstr>
      <vt:lpstr>Appian vs Camunda</vt:lpstr>
      <vt:lpstr>Appian vs Camunda</vt:lpstr>
      <vt:lpstr>Appian vs Camunda</vt:lpstr>
      <vt:lpstr>Appian vs Camunda</vt:lpstr>
      <vt:lpstr>Appian vs Camunda</vt:lpstr>
      <vt:lpstr>Appian vs Camunda</vt:lpstr>
      <vt:lpstr>Appian vs Camunda</vt:lpstr>
      <vt:lpstr>Appian vs Camunda</vt:lpstr>
      <vt:lpstr>Appian vs Camunda - Cons</vt:lpstr>
      <vt:lpstr>Appian vs Camunda - Cons</vt:lpstr>
      <vt:lpstr>PowerPoint Presentation</vt:lpstr>
      <vt:lpstr>PowerPoint Presentation</vt:lpstr>
      <vt:lpstr>PowerPoint Presentation</vt:lpstr>
      <vt:lpstr>Clusters</vt:lpstr>
      <vt:lpstr>BPMN 2.0</vt:lpstr>
      <vt:lpstr>BPMN 2.0</vt:lpstr>
      <vt:lpstr>BPMN 2.0</vt:lpstr>
      <vt:lpstr>BPMN 2.0</vt:lpstr>
      <vt:lpstr>BPMN 2.0</vt:lpstr>
      <vt:lpstr>Job Workers</vt:lpstr>
      <vt:lpstr>PowerPoint Presentation</vt:lpstr>
    </vt:vector>
  </TitlesOfParts>
  <Company>Accenture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erica.l.moeser</dc:creator>
  <dc:description/>
  <cp:lastModifiedBy>parameswari bala</cp:lastModifiedBy>
  <cp:revision>2342</cp:revision>
  <dcterms:created xsi:type="dcterms:W3CDTF">2012-03-13T15:47:14Z</dcterms:created>
  <dcterms:modified xsi:type="dcterms:W3CDTF">2023-10-16T03:52:23Z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UseProject">
    <vt:lpwstr>1</vt:lpwstr>
  </property>
  <property fmtid="{D5CDD505-2E9C-101B-9397-08002B2CF9AE}" pid="3" name="ArticulatePath">
    <vt:lpwstr>DH_PPT_012012_LEO</vt:lpwstr>
  </property>
  <property fmtid="{D5CDD505-2E9C-101B-9397-08002B2CF9AE}" pid="4" name="ArticulateGUID">
    <vt:lpwstr>AAA9661D-BB09-40B4-9621-E5DD34F7073B</vt:lpwstr>
  </property>
  <property fmtid="{D5CDD505-2E9C-101B-9397-08002B2CF9AE}" pid="5" name="ArticulateProjectFull">
    <vt:lpwstr>F:\PROJECTS\JohnsonBeesley\Accenture\Accenture_PPT_020412_LEO.ppta</vt:lpwstr>
  </property>
  <property fmtid="{D5CDD505-2E9C-101B-9397-08002B2CF9AE}" pid="6" name="ContentTypeId">
    <vt:lpwstr>0x0101003104DE32136F4D4F8B91DE44C434FF89</vt:lpwstr>
  </property>
</Properties>
</file>